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56" r:id="rId2"/>
    <p:sldId id="258" r:id="rId3"/>
    <p:sldId id="259" r:id="rId4"/>
    <p:sldId id="260" r:id="rId5"/>
    <p:sldId id="261" r:id="rId6"/>
    <p:sldId id="262" r:id="rId7"/>
    <p:sldId id="268" r:id="rId8"/>
    <p:sldId id="269" r:id="rId9"/>
    <p:sldId id="270" r:id="rId10"/>
    <p:sldId id="263" r:id="rId11"/>
    <p:sldId id="264" r:id="rId12"/>
    <p:sldId id="265" r:id="rId13"/>
    <p:sldId id="266" r:id="rId14"/>
    <p:sldId id="271" r:id="rId15"/>
    <p:sldId id="267" r:id="rId16"/>
    <p:sldId id="278" r:id="rId17"/>
    <p:sldId id="281" r:id="rId18"/>
    <p:sldId id="282" r:id="rId19"/>
    <p:sldId id="280" r:id="rId20"/>
    <p:sldId id="286" r:id="rId21"/>
    <p:sldId id="285" r:id="rId22"/>
    <p:sldId id="284" r:id="rId23"/>
    <p:sldId id="279" r:id="rId24"/>
    <p:sldId id="287" r:id="rId25"/>
    <p:sldId id="288" r:id="rId26"/>
    <p:sldId id="283" r:id="rId27"/>
    <p:sldId id="289" r:id="rId28"/>
    <p:sldId id="290" r:id="rId29"/>
    <p:sldId id="291" r:id="rId3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96" autoAdjust="0"/>
    <p:restoredTop sz="94660"/>
  </p:normalViewPr>
  <p:slideViewPr>
    <p:cSldViewPr>
      <p:cViewPr varScale="1">
        <p:scale>
          <a:sx n="112" d="100"/>
          <a:sy n="112" d="100"/>
        </p:scale>
        <p:origin x="396" y="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5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Bulkheads and horizontal scaling are examples </a:t>
            </a:r>
            <a:r>
              <a:rPr lang="en-US"/>
              <a:t>of redundancy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5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Scalable Microservices</a:t>
            </a:r>
          </a:p>
          <a:p>
            <a:pPr>
              <a:defRPr/>
            </a:pPr>
            <a:r>
              <a:rPr lang="en-US" sz="2000" dirty="0"/>
              <a:t>Replication and Redundancy</a:t>
            </a:r>
          </a:p>
          <a:p>
            <a:pPr>
              <a:defRPr/>
            </a:pP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Passive Replication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Master/slave</a:t>
            </a:r>
          </a:p>
          <a:p>
            <a:pPr>
              <a:defRPr/>
            </a:pPr>
            <a:r>
              <a:rPr lang="en-US" noProof="0" dirty="0"/>
              <a:t>Primary/backup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C1847-4B4B-4DE3-B68E-27B4CDEE87F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62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Architecture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One node is </a:t>
            </a:r>
            <a:r>
              <a:rPr lang="en-US" altLang="da-DK" i="1" noProof="0" dirty="0">
                <a:latin typeface="Arial" charset="0"/>
                <a:cs typeface="Arial" charset="0"/>
              </a:rPr>
              <a:t>primary</a:t>
            </a:r>
            <a:r>
              <a:rPr lang="en-US" altLang="da-DK" noProof="0" dirty="0">
                <a:latin typeface="Arial" charset="0"/>
                <a:cs typeface="Arial" charset="0"/>
              </a:rPr>
              <a:t> 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executes operations (notably writes/updates)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sends copies to slaves (in case of write/update)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Primary failure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One slave is promoted to become primary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D94DB1-33F1-4936-8EC1-71A6E350C51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92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2921000"/>
            <a:ext cx="6164263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6781800" y="2622020"/>
            <a:ext cx="1981200" cy="67998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What is the </a:t>
            </a:r>
            <a:r>
              <a:rPr lang="en-US" dirty="0" err="1">
                <a:solidFill>
                  <a:schemeClr val="tx1"/>
                </a:solidFill>
              </a:rPr>
              <a:t>FrontEnd</a:t>
            </a:r>
            <a:r>
              <a:rPr lang="en-US" dirty="0">
                <a:solidFill>
                  <a:schemeClr val="tx1"/>
                </a:solidFill>
              </a:rPr>
              <a:t> = FE?</a:t>
            </a:r>
          </a:p>
        </p:txBody>
      </p:sp>
    </p:spTree>
    <p:extLst>
      <p:ext uri="{BB962C8B-B14F-4D97-AF65-F5344CB8AC3E}">
        <p14:creationId xmlns:p14="http://schemas.microsoft.com/office/powerpoint/2010/main" val="2564051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Passive Replication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Liabilities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Additional complexity in algorithms to keep slaves up-to-date, ensuring consistency, etc...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It takes time for the slaves to note that the primary is gone and promote one as new primary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MongoDB – up to one minute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Meanwhile the clients are waiting – </a:t>
            </a:r>
            <a:r>
              <a:rPr lang="en-US" altLang="da-DK" i="1" noProof="0" dirty="0">
                <a:latin typeface="Arial" charset="0"/>
                <a:cs typeface="Arial" charset="0"/>
              </a:rPr>
              <a:t>slow response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Primary takes all requests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No obvious performance gain from balancing load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Storage requirements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N nodes require N times storage</a:t>
            </a:r>
          </a:p>
          <a:p>
            <a:pPr lvl="2"/>
            <a:r>
              <a:rPr lang="en-US" altLang="da-DK" noProof="0" dirty="0" err="1">
                <a:latin typeface="Arial" charset="0"/>
                <a:cs typeface="Arial" charset="0"/>
              </a:rPr>
              <a:t>EcoSense</a:t>
            </a:r>
            <a:r>
              <a:rPr lang="en-US" altLang="da-DK" noProof="0" dirty="0">
                <a:latin typeface="Arial" charset="0"/>
                <a:cs typeface="Arial" charset="0"/>
              </a:rPr>
              <a:t>: for every 1TB extra </a:t>
            </a:r>
            <a:r>
              <a:rPr lang="en-US" altLang="da-DK" noProof="0" dirty="0" err="1">
                <a:latin typeface="Arial" charset="0"/>
                <a:cs typeface="Arial" charset="0"/>
              </a:rPr>
              <a:t>diskspace</a:t>
            </a:r>
            <a:r>
              <a:rPr lang="en-US" altLang="da-DK" noProof="0" dirty="0">
                <a:latin typeface="Arial" charset="0"/>
                <a:cs typeface="Arial" charset="0"/>
              </a:rPr>
              <a:t> we pay for 3 TB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CD0A14-CBA5-4864-BA4E-08A478066E0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25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Example: MongoDB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MongoDB: </a:t>
            </a:r>
            <a:r>
              <a:rPr lang="en-US" altLang="en-US" b="1" noProof="0" dirty="0">
                <a:latin typeface="Arial" charset="0"/>
                <a:cs typeface="Arial" charset="0"/>
              </a:rPr>
              <a:t>Replica Sets</a:t>
            </a:r>
            <a:endParaRPr lang="en-US" altLang="en-US" noProof="0" dirty="0">
              <a:latin typeface="Arial" charset="0"/>
              <a:cs typeface="Arial" charset="0"/>
            </a:endParaRPr>
          </a:p>
          <a:p>
            <a:pPr lvl="1"/>
            <a:r>
              <a:rPr lang="en-US" altLang="en-US" noProof="0" dirty="0">
                <a:latin typeface="Arial" charset="0"/>
                <a:cs typeface="Arial" charset="0"/>
              </a:rPr>
              <a:t>Built to run on commodity hardware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That is, the stuff that you buy in a shop, not necessarily the stuff the IT department has in the server room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Commodity disks, however, have higher failure rates</a:t>
            </a:r>
          </a:p>
          <a:p>
            <a:pPr lvl="1"/>
            <a:endParaRPr lang="en-US" altLang="en-US" noProof="0" dirty="0">
              <a:latin typeface="Arial" charset="0"/>
              <a:cs typeface="Arial" charset="0"/>
            </a:endParaRPr>
          </a:p>
          <a:p>
            <a:pPr lvl="1"/>
            <a:r>
              <a:rPr lang="en-US" altLang="en-US" noProof="0" dirty="0">
                <a:latin typeface="Arial" charset="0"/>
                <a:cs typeface="Arial" charset="0"/>
              </a:rPr>
              <a:t>But – avoid failures by using replication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Three is a recommendation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Two + arbiter is another option</a:t>
            </a:r>
          </a:p>
          <a:p>
            <a:pPr lvl="3"/>
            <a:r>
              <a:rPr lang="en-US" altLang="en-US" noProof="0" dirty="0">
                <a:latin typeface="Arial" charset="0"/>
                <a:cs typeface="Arial" charset="0"/>
              </a:rPr>
              <a:t>Arbiter does not store anything but participate in electing a new primary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3F4F9C-CBF9-4FD1-8E5D-E3B0A4BFD3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50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33B45-BF36-47A7-8882-F01217DB3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MongoDB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941F1-757B-4348-B68B-4BCE3DABC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heart beat to monitor the replica set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C32AB-A7B4-40C4-B78D-3C680BEA8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14E5C-0F65-4D6C-A2FC-A3E36EBB7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E1CFD-C0CA-4AA7-AAC9-B94B6FA64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2B09DA-24A2-4283-B8DE-D420A46CB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279" y="1424593"/>
            <a:ext cx="4285126" cy="1690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CE8DD3-E1B8-4117-B776-E3BFF4E80F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0591" y="2705100"/>
            <a:ext cx="3214687" cy="24094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B1F1136C-BF9B-4D35-96F2-ED0EBA4D0E47}"/>
              </a:ext>
            </a:extLst>
          </p:cNvPr>
          <p:cNvSpPr/>
          <p:nvPr/>
        </p:nvSpPr>
        <p:spPr>
          <a:xfrm rot="1497624">
            <a:off x="4267383" y="3186886"/>
            <a:ext cx="990600" cy="685800"/>
          </a:xfrm>
          <a:prstGeom prst="right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07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Example: MongoDB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Highly configurable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Write concern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Unacknowledged	happy go lucky	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Acknowledged		primary has received write request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Journaled		primary has journaled the write request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Replica Acknowledged	n replicas have received write request</a:t>
            </a: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Read concerns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Writes go to primary, but all reads may go to slaves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Boosts performance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Sacrifice consistency, you may get old data!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MongoDB is </a:t>
            </a:r>
            <a:r>
              <a:rPr lang="en-US" altLang="da-DK" i="1" noProof="0" dirty="0">
                <a:latin typeface="Arial" charset="0"/>
                <a:cs typeface="Arial" charset="0"/>
              </a:rPr>
              <a:t>eventual consistent</a:t>
            </a:r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B0C71A-E2BC-4607-A285-791C84F02F9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79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A6DBE-918A-45D7-8EF8-5F82727E17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Redis Cluster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0675B3-5704-4310-AC48-2493D90CC4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Replication and </a:t>
            </a:r>
            <a:r>
              <a:rPr lang="en-US" dirty="0" err="1"/>
              <a:t>Sharding</a:t>
            </a:r>
            <a:r>
              <a:rPr lang="en-US" dirty="0"/>
              <a:t> and Availability</a:t>
            </a:r>
            <a:br>
              <a:rPr lang="en-US" dirty="0"/>
            </a:br>
            <a:r>
              <a:rPr lang="en-US" dirty="0"/>
              <a:t>“Det er jo hele </a:t>
            </a:r>
            <a:r>
              <a:rPr lang="en-US" dirty="0" err="1"/>
              <a:t>tre</a:t>
            </a:r>
            <a:r>
              <a:rPr lang="en-US" dirty="0"/>
              <a:t> ting?!?”</a:t>
            </a:r>
          </a:p>
        </p:txBody>
      </p:sp>
    </p:spTree>
    <p:extLst>
      <p:ext uri="{BB962C8B-B14F-4D97-AF65-F5344CB8AC3E}">
        <p14:creationId xmlns:p14="http://schemas.microsoft.com/office/powerpoint/2010/main" val="2667070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9177A-5B52-4CA8-9E66-43819EFCB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63CDD-9395-4E16-9D64-1F0EC56D6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replication model of Redis is very simple</a:t>
            </a:r>
          </a:p>
          <a:p>
            <a:endParaRPr lang="en-US" dirty="0"/>
          </a:p>
          <a:p>
            <a:r>
              <a:rPr lang="en-US" dirty="0"/>
              <a:t>One instance acts as the ‘master’</a:t>
            </a:r>
          </a:p>
          <a:p>
            <a:pPr lvl="1"/>
            <a:r>
              <a:rPr lang="en-US" dirty="0"/>
              <a:t>Just like we have used it so far..</a:t>
            </a:r>
          </a:p>
          <a:p>
            <a:pPr lvl="2"/>
            <a:r>
              <a:rPr lang="en-US" dirty="0"/>
              <a:t>Assume it is on node ‘redis1:6379’</a:t>
            </a:r>
          </a:p>
          <a:p>
            <a:endParaRPr lang="en-US" dirty="0"/>
          </a:p>
          <a:p>
            <a:r>
              <a:rPr lang="en-US" dirty="0"/>
              <a:t>Then we can start another instance and make it </a:t>
            </a:r>
            <a:r>
              <a:rPr lang="en-US" i="1" dirty="0"/>
              <a:t>slave</a:t>
            </a:r>
          </a:p>
          <a:p>
            <a:pPr lvl="1"/>
            <a:r>
              <a:rPr lang="en-US" dirty="0"/>
              <a:t>Start another instance, open the ‘</a:t>
            </a:r>
            <a:r>
              <a:rPr lang="en-US" dirty="0" err="1"/>
              <a:t>redis</a:t>
            </a:r>
            <a:r>
              <a:rPr lang="en-US" dirty="0"/>
              <a:t>-cli’ and issue</a:t>
            </a:r>
          </a:p>
          <a:p>
            <a:pPr lvl="2"/>
            <a:r>
              <a:rPr lang="en-US" dirty="0"/>
              <a:t>‘</a:t>
            </a:r>
            <a:r>
              <a:rPr lang="en-US" dirty="0" err="1"/>
              <a:t>replicaof</a:t>
            </a:r>
            <a:r>
              <a:rPr lang="en-US" dirty="0"/>
              <a:t> redis1 6379’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32B207-C320-4FAA-AD17-A438D861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BE96E-066F-4A9D-8959-23B6A8CEF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740F0-4855-4A2A-9587-2E5CC657F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89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4C1FF-8DA4-4D93-B887-F49046569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D0485-0274-497A-A442-DA170C198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read from the replica </a:t>
            </a:r>
            <a:r>
              <a:rPr lang="en-US" i="1" dirty="0"/>
              <a:t>but you cannot write to it</a:t>
            </a:r>
          </a:p>
          <a:p>
            <a:pPr lvl="1"/>
            <a:r>
              <a:rPr lang="en-US" dirty="0"/>
              <a:t>And you have to connect to ‘the one you need to speak to’</a:t>
            </a:r>
          </a:p>
          <a:p>
            <a:pPr lvl="2"/>
            <a:r>
              <a:rPr lang="en-US" dirty="0"/>
              <a:t>Redis1 ?		Redis2?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06E79-EE0F-47E1-BBF6-A28A1C53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E7C94-5BA2-4193-9877-9C4AAB7F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EDEB6-2BA6-43F4-921C-557CFEE6D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90692F-667B-4444-B5CE-1556C0E42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1028700"/>
            <a:ext cx="8410575" cy="26955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40FFCF-49CE-4A1C-BC31-80FDF9270DCE}"/>
              </a:ext>
            </a:extLst>
          </p:cNvPr>
          <p:cNvCxnSpPr/>
          <p:nvPr/>
        </p:nvCxnSpPr>
        <p:spPr>
          <a:xfrm>
            <a:off x="6400800" y="2681288"/>
            <a:ext cx="18288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C5A925-246B-4AE0-B3A0-DA53EE2349CC}"/>
              </a:ext>
            </a:extLst>
          </p:cNvPr>
          <p:cNvCxnSpPr/>
          <p:nvPr/>
        </p:nvCxnSpPr>
        <p:spPr>
          <a:xfrm>
            <a:off x="5181600" y="1657520"/>
            <a:ext cx="23622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1DCD363-E89E-4175-BB4A-95F3B864F2F1}"/>
              </a:ext>
            </a:extLst>
          </p:cNvPr>
          <p:cNvCxnSpPr/>
          <p:nvPr/>
        </p:nvCxnSpPr>
        <p:spPr>
          <a:xfrm>
            <a:off x="4495800" y="3214688"/>
            <a:ext cx="29718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327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B094-7BEB-47A5-870E-03FB66E9D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Redis Cluster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AD989-D16F-4F60-B3EF-DD865C801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Redis Cluster provides</a:t>
            </a:r>
          </a:p>
          <a:p>
            <a:pPr lvl="1"/>
            <a:r>
              <a:rPr lang="en-US" dirty="0" err="1"/>
              <a:t>Sharding</a:t>
            </a:r>
            <a:r>
              <a:rPr lang="en-US" dirty="0"/>
              <a:t> and Replication and </a:t>
            </a:r>
            <a:r>
              <a:rPr lang="en-US" dirty="0" err="1"/>
              <a:t>FailOver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59C8-884A-4D49-B470-79550116A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A2457-4ADC-4D07-B580-3BA640EFB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1721E-0614-45C9-86EA-0CB0F25CB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D02F76-2367-472C-A3E9-73B65B23D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753" y="1981200"/>
            <a:ext cx="8448675" cy="2781300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B817A2-6C07-43DD-B999-9C293EF90293}"/>
              </a:ext>
            </a:extLst>
          </p:cNvPr>
          <p:cNvSpPr/>
          <p:nvPr/>
        </p:nvSpPr>
        <p:spPr>
          <a:xfrm>
            <a:off x="4114800" y="4762500"/>
            <a:ext cx="4648200" cy="457200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https://redis.io/topics/cluster-tutorial</a:t>
            </a:r>
          </a:p>
        </p:txBody>
      </p:sp>
    </p:spTree>
    <p:extLst>
      <p:ext uri="{BB962C8B-B14F-4D97-AF65-F5344CB8AC3E}">
        <p14:creationId xmlns:p14="http://schemas.microsoft.com/office/powerpoint/2010/main" val="3487623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Literature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81000" y="825500"/>
            <a:ext cx="4876800" cy="4445000"/>
          </a:xfrm>
        </p:spPr>
        <p:txBody>
          <a:bodyPr/>
          <a:lstStyle/>
          <a:p>
            <a:r>
              <a:rPr lang="en-US" altLang="en-US" noProof="0" dirty="0" err="1">
                <a:latin typeface="Arial" charset="0"/>
                <a:cs typeface="Arial" charset="0"/>
              </a:rPr>
              <a:t>Colouris</a:t>
            </a:r>
            <a:r>
              <a:rPr lang="en-US" altLang="en-US" noProof="0" dirty="0">
                <a:latin typeface="Arial" charset="0"/>
                <a:cs typeface="Arial" charset="0"/>
              </a:rPr>
              <a:t>, Dollimore, </a:t>
            </a:r>
            <a:r>
              <a:rPr lang="en-US" altLang="en-US" noProof="0" dirty="0" err="1">
                <a:latin typeface="Arial" charset="0"/>
                <a:cs typeface="Arial" charset="0"/>
              </a:rPr>
              <a:t>Kindberg</a:t>
            </a:r>
            <a:r>
              <a:rPr lang="en-US" altLang="en-US" noProof="0">
                <a:latin typeface="Arial" charset="0"/>
                <a:cs typeface="Arial" charset="0"/>
              </a:rPr>
              <a:t>, 2001</a:t>
            </a:r>
            <a:endParaRPr lang="en-US" altLang="en-US" noProof="0" dirty="0">
              <a:latin typeface="Arial" charset="0"/>
              <a:cs typeface="Arial" charset="0"/>
            </a:endParaRPr>
          </a:p>
          <a:p>
            <a:endParaRPr lang="en-US" altLang="en-US" noProof="0" dirty="0">
              <a:latin typeface="Arial" charset="0"/>
              <a:cs typeface="Arial" charset="0"/>
            </a:endParaRPr>
          </a:p>
          <a:p>
            <a:pPr lvl="1"/>
            <a:r>
              <a:rPr lang="en-US" altLang="en-US" noProof="0" dirty="0">
                <a:latin typeface="Arial" charset="0"/>
                <a:cs typeface="Arial" charset="0"/>
              </a:rPr>
              <a:t>Gets deep into the details of reliable communication, byzantine failures, etc.</a:t>
            </a:r>
          </a:p>
          <a:p>
            <a:pPr lvl="1"/>
            <a:endParaRPr lang="en-US" altLang="en-US" noProof="0" dirty="0">
              <a:latin typeface="Arial" charset="0"/>
              <a:cs typeface="Arial" charset="0"/>
            </a:endParaRPr>
          </a:p>
          <a:p>
            <a:pPr lvl="1"/>
            <a:r>
              <a:rPr lang="en-US" altLang="en-US" noProof="0" dirty="0">
                <a:latin typeface="Arial" charset="0"/>
                <a:cs typeface="Arial" charset="0"/>
              </a:rPr>
              <a:t>We approach it from the architectural level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Terminology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Overall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565833-2DD1-467B-8BCB-403E9B680B9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3079" name="Picture 9" descr="http://ecx.images-amazon.com/images/I/51BQKNCYA3L._SY3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884" y="1079500"/>
            <a:ext cx="2530316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48680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6CF1-5108-4B65-B005-99608F99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88CA1-7C3D-4B44-B9B9-9A7AB0D69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key is part of a </a:t>
            </a:r>
            <a:r>
              <a:rPr lang="en-US" b="1" dirty="0"/>
              <a:t>hash slot</a:t>
            </a:r>
            <a:endParaRPr lang="en-US" dirty="0"/>
          </a:p>
          <a:p>
            <a:pPr lvl="1"/>
            <a:r>
              <a:rPr lang="en-US" dirty="0"/>
              <a:t>Redis has exactly 16384 hash slots</a:t>
            </a:r>
          </a:p>
          <a:p>
            <a:pPr lvl="2"/>
            <a:r>
              <a:rPr lang="en-US" dirty="0"/>
              <a:t>Every key is mapped to one of these hash slots</a:t>
            </a:r>
          </a:p>
          <a:p>
            <a:r>
              <a:rPr lang="en-US" dirty="0"/>
              <a:t>Every node (master) is responsible for a subset, e.g.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we add two more nodes (masters), we just move the relevant hash slots to the new masters…</a:t>
            </a:r>
          </a:p>
          <a:p>
            <a:pPr lvl="1"/>
            <a:r>
              <a:rPr lang="en-US" dirty="0" err="1"/>
              <a:t>Uhum</a:t>
            </a:r>
            <a:r>
              <a:rPr lang="en-US" dirty="0"/>
              <a:t>, transactions need to cover only keys in the same slot </a:t>
            </a:r>
            <a:r>
              <a:rPr lang="en-US" dirty="0">
                <a:sym typeface="Wingdings" panose="05000000000000000000" pitchFamily="2" charset="2"/>
              </a:rPr>
              <a:t>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So there is a mechanism to guaranty that… anyway…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E08AC-BC87-46A9-9256-73B9F2B5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E36B9-0BB4-4121-BBC9-7B5C7B356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520C4-898C-4350-A201-B87372872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2598E8C-F805-49F2-97BF-51DC293B1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552700"/>
            <a:ext cx="385762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482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6ECDA-5A64-4D94-A8E3-4AF59B133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Master-Slave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B0640-3453-40E7-B3EF-8E317C06C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if we loose master B, then all keys in hash slot 5501 – 11000 are lost </a:t>
            </a:r>
            <a:r>
              <a:rPr lang="en-US" dirty="0">
                <a:sym typeface="Wingdings" panose="05000000000000000000" pitchFamily="2" charset="2"/>
              </a:rPr>
              <a:t>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Solved by having a replica of B, let us call it B1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7E133-0B14-40AE-830E-07774DAD1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337F7-4CDE-4B7F-BC69-286F2000B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7E1BA-D468-40EF-9D1D-C2883A78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82594-056A-4558-BC72-BCFC6013F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5" y="3138842"/>
            <a:ext cx="8162925" cy="8096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251702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8EBBB-D24C-415B-AB05-8ED014C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Consistency (?)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1AF0D-6FEE-486B-9152-D4A84EDA7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a weak consistency…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B fails before propagating the write, the data is lost!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69894-FA6A-4156-8475-C4C67021B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4394A-3D08-4624-9F6B-0875CD76C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33F41-BDE8-4C60-A3AA-40DF19E9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929C3FB-4077-4A5C-A017-BD0884F8B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62100"/>
            <a:ext cx="847725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04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D249D-2C02-4EE6-8BB7-852894B3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Redis cluster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F7A34-0D66-4C6F-BA87-2AC96498B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minimal cluster</a:t>
            </a:r>
            <a:r>
              <a:rPr lang="en-US" b="1" i="1" dirty="0"/>
              <a:t> </a:t>
            </a:r>
            <a:r>
              <a:rPr lang="en-US" dirty="0"/>
              <a:t>requires at</a:t>
            </a:r>
            <a:br>
              <a:rPr lang="en-US" dirty="0"/>
            </a:br>
            <a:r>
              <a:rPr lang="en-US" dirty="0"/>
              <a:t>least three masters…</a:t>
            </a:r>
          </a:p>
          <a:p>
            <a:endParaRPr lang="en-US" dirty="0"/>
          </a:p>
          <a:p>
            <a:r>
              <a:rPr lang="en-US" dirty="0"/>
              <a:t>So, you need 6 instances!</a:t>
            </a:r>
          </a:p>
          <a:p>
            <a:pPr lvl="1"/>
            <a:r>
              <a:rPr lang="en-US" dirty="0"/>
              <a:t>Three masters (minimum)</a:t>
            </a:r>
          </a:p>
          <a:p>
            <a:pPr lvl="1"/>
            <a:r>
              <a:rPr lang="en-US" dirty="0"/>
              <a:t>And each one with a replica</a:t>
            </a:r>
          </a:p>
          <a:p>
            <a:r>
              <a:rPr lang="en-US" dirty="0"/>
              <a:t>Ideally, the machines are </a:t>
            </a:r>
            <a:br>
              <a:rPr lang="en-US" dirty="0"/>
            </a:br>
            <a:r>
              <a:rPr lang="en-US" dirty="0"/>
              <a:t>geographically distributed, of course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C7962-DAB4-4F0B-AAC3-7E22B882F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24176-AAAD-437E-A68F-23F4AE53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4CA8B-F220-43A2-97C3-BB39F71D6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C8AF774-9BB4-4EB8-9E21-1B4FE9F37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006" y="808616"/>
            <a:ext cx="2940234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631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B1670-4604-4384-9025-642A4B2FF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95EA1-16EB-4DCD-9F7C-E09D0E7EA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6 instances, configured to </a:t>
            </a:r>
            <a:r>
              <a:rPr lang="en-US" i="1" dirty="0"/>
              <a:t>cluster mode</a:t>
            </a:r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Start the ‘</a:t>
            </a:r>
            <a:r>
              <a:rPr lang="en-US" dirty="0" err="1"/>
              <a:t>redis</a:t>
            </a:r>
            <a:r>
              <a:rPr lang="en-US" dirty="0"/>
              <a:t>-cli’ in any node and issue the cluster command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721AF-C177-4F4E-85EE-801FA356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B739B-D184-4025-B38B-73ACA6876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50DF7-9D88-4D8E-A426-77EAF51E7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C59021D-5FE1-415C-94EB-7C953FD25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5300" y="1562100"/>
            <a:ext cx="4381500" cy="20764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08647F5-2FE5-46EE-BBBB-8FFD390855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5774" y="4079875"/>
            <a:ext cx="5981700" cy="1190625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DD36090-0674-4841-9486-C7CA369561DE}"/>
              </a:ext>
            </a:extLst>
          </p:cNvPr>
          <p:cNvSpPr/>
          <p:nvPr/>
        </p:nvSpPr>
        <p:spPr>
          <a:xfrm>
            <a:off x="5105400" y="4914900"/>
            <a:ext cx="3657600" cy="596635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 DNS – Use IP addresses !!!</a:t>
            </a:r>
          </a:p>
        </p:txBody>
      </p:sp>
    </p:spTree>
    <p:extLst>
      <p:ext uri="{BB962C8B-B14F-4D97-AF65-F5344CB8AC3E}">
        <p14:creationId xmlns:p14="http://schemas.microsoft.com/office/powerpoint/2010/main" val="4013601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78779-07DB-4E07-8166-FAB8B6B23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0FFAF-6C88-442B-9481-0BC25217D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That is it!</a:t>
            </a:r>
          </a:p>
          <a:p>
            <a:endParaRPr lang="en-US" dirty="0"/>
          </a:p>
          <a:p>
            <a:r>
              <a:rPr lang="en-US" dirty="0"/>
              <a:t>Open a cli in </a:t>
            </a:r>
            <a:r>
              <a:rPr lang="en-US" i="1" dirty="0"/>
              <a:t>any node</a:t>
            </a:r>
            <a:r>
              <a:rPr lang="en-US" dirty="0"/>
              <a:t> in </a:t>
            </a:r>
            <a:r>
              <a:rPr lang="en-US" b="1" dirty="0"/>
              <a:t>cluster mode (-c)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7BE07-14DE-4EE0-8BCA-04EDF2641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ED2E0-7AF8-4EE7-AD0D-C6EDBBC44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3D577-DD51-455F-9BBD-2DF16F5C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34568A-7CCC-498A-BB31-27EDC34516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1567"/>
          <a:stretch/>
        </p:blipFill>
        <p:spPr>
          <a:xfrm>
            <a:off x="3124200" y="1104900"/>
            <a:ext cx="5537830" cy="685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96BB0FE-341A-4FF6-9351-0FB4774D61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476500"/>
            <a:ext cx="5162550" cy="2438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533436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D8B2-CC5B-4AA8-8D1B-6F1C669E0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Dockerizing</a:t>
            </a:r>
            <a:r>
              <a:rPr lang="en-US" dirty="0"/>
              <a:t> a Manual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4567B-CD15-4C00-AFD3-252D2311B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fine tutorial requires </a:t>
            </a:r>
            <a:r>
              <a:rPr lang="en-US" dirty="0" err="1"/>
              <a:t>redis</a:t>
            </a:r>
            <a:r>
              <a:rPr lang="en-US" dirty="0"/>
              <a:t> installed on you machine.</a:t>
            </a:r>
          </a:p>
          <a:p>
            <a:r>
              <a:rPr lang="en-US" dirty="0"/>
              <a:t>It is (almost) as easy to run using Docker but…</a:t>
            </a:r>
          </a:p>
          <a:p>
            <a:pPr lvl="1"/>
            <a:r>
              <a:rPr lang="en-US" dirty="0"/>
              <a:t>You need to create a docker network</a:t>
            </a:r>
          </a:p>
          <a:p>
            <a:pPr lvl="2"/>
            <a:r>
              <a:rPr lang="en-US" dirty="0"/>
              <a:t>So the instances can talk to each other…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Then create the instances</a:t>
            </a:r>
          </a:p>
          <a:p>
            <a:pPr lvl="2"/>
            <a:r>
              <a:rPr lang="en-US" dirty="0"/>
              <a:t>6x the one below, varying the parameters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37806-A739-4EE2-8C7C-87186BCCB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38C88-81D2-416B-842C-4069B18C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4B0C2-B5D4-4F39-824E-47403EAAF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2EA8B8F-9CD3-4447-B3F8-860018EB6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609850"/>
            <a:ext cx="3257550" cy="2476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397BBFA-D4C6-4119-882F-D1BDC085E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987" y="3787775"/>
            <a:ext cx="782002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074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5904B-0BE8-42E9-8C56-7D5A06DA0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Dockerizing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15215-9B34-4366-8E87-5791729A8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Initialize the Cluster</a:t>
            </a:r>
          </a:p>
          <a:p>
            <a:pPr lvl="1"/>
            <a:r>
              <a:rPr lang="en-US" dirty="0"/>
              <a:t>You need the IP addresses on the internal network</a:t>
            </a:r>
          </a:p>
          <a:p>
            <a:pPr lvl="2"/>
            <a:r>
              <a:rPr lang="en-US" dirty="0"/>
              <a:t>docker exec –</a:t>
            </a:r>
            <a:r>
              <a:rPr lang="en-US" dirty="0" err="1"/>
              <a:t>ti</a:t>
            </a:r>
            <a:r>
              <a:rPr lang="en-US" dirty="0"/>
              <a:t> redis1 </a:t>
            </a:r>
            <a:r>
              <a:rPr lang="en-US" dirty="0" err="1"/>
              <a:t>sh</a:t>
            </a:r>
            <a:endParaRPr lang="en-US" dirty="0"/>
          </a:p>
          <a:p>
            <a:pPr lvl="3"/>
            <a:r>
              <a:rPr lang="en-US" dirty="0"/>
              <a:t>And issue ‘ifconfig’ to find that</a:t>
            </a:r>
          </a:p>
          <a:p>
            <a:pPr lvl="2"/>
            <a:r>
              <a:rPr lang="en-US" dirty="0"/>
              <a:t>Fortunately Docker assigns them consecutive numbers</a:t>
            </a:r>
          </a:p>
          <a:p>
            <a:r>
              <a:rPr lang="en-US" dirty="0"/>
              <a:t>And then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3C5C3-72C6-4159-870F-59F01ADC6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F8FF-A816-4699-9934-A7C0BA755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99AD4-0CE1-4519-8411-53D8F868F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E7D702-9168-4E6F-B56F-5D8795938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14700"/>
            <a:ext cx="9278938" cy="533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2D00055-7F76-4F76-998B-69831BA06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419" y="4637252"/>
            <a:ext cx="779145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6834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27816-5EFC-4790-811F-1155C8ACA8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Java Side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36B349-9EBD-49D2-A0A2-C8AA1E2FE8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078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5B6F3-2A82-4595-90FA-BBD5AD0C2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E00E3-6F55-4D57-920F-23DDD4E9A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actually really easy, as Jedis supports it directly…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BC4B2-5FF5-40CD-AC3C-2400B0F3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36D95-223B-4691-BA3F-1C090624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66306-4744-4A57-80A0-3C38C96BD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59FFBA-08ED-4E8F-8CA0-2E0B574DDF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12" y="1409700"/>
            <a:ext cx="5438775" cy="25050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930B056-01DC-4FEF-8AB0-128D82867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826668"/>
            <a:ext cx="3200400" cy="15088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1492873-50D7-4525-BDCD-61DA409092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4611128"/>
            <a:ext cx="2390775" cy="571500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16EB407-5432-4677-BFD6-BA0AB2291BE7}"/>
              </a:ext>
            </a:extLst>
          </p:cNvPr>
          <p:cNvCxnSpPr/>
          <p:nvPr/>
        </p:nvCxnSpPr>
        <p:spPr>
          <a:xfrm flipH="1" flipV="1">
            <a:off x="5486400" y="2232291"/>
            <a:ext cx="1066800" cy="549009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01D9A89-693D-4BB8-B8F6-75250728BF45}"/>
              </a:ext>
            </a:extLst>
          </p:cNvPr>
          <p:cNvSpPr/>
          <p:nvPr/>
        </p:nvSpPr>
        <p:spPr>
          <a:xfrm>
            <a:off x="6731793" y="2476501"/>
            <a:ext cx="2031207" cy="990600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Reason for </a:t>
            </a:r>
            <a:r>
              <a:rPr lang="en-US" dirty="0" err="1"/>
              <a:t>portmapping</a:t>
            </a:r>
            <a:r>
              <a:rPr lang="en-US" dirty="0"/>
              <a:t> to</a:t>
            </a:r>
            <a:br>
              <a:rPr lang="en-US" dirty="0"/>
            </a:br>
            <a:r>
              <a:rPr lang="en-US" dirty="0"/>
              <a:t>localhost</a:t>
            </a:r>
          </a:p>
        </p:txBody>
      </p:sp>
    </p:spTree>
    <p:extLst>
      <p:ext uri="{BB962C8B-B14F-4D97-AF65-F5344CB8AC3E}">
        <p14:creationId xmlns:p14="http://schemas.microsoft.com/office/powerpoint/2010/main" val="101525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957368"/>
            <a:ext cx="8610600" cy="8255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Replication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Replication: Maintenance of copies of data at multiple computers</a:t>
            </a: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r>
              <a:rPr lang="en-US" altLang="da-DK" noProof="0" dirty="0">
                <a:latin typeface="Arial" charset="0"/>
                <a:cs typeface="Arial" charset="0"/>
              </a:rPr>
              <a:t>As always – not only one architectural quality is affected but several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Availability increase:	 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Our primary concern in MSDO</a:t>
            </a:r>
          </a:p>
          <a:p>
            <a:pPr lvl="2"/>
            <a:r>
              <a:rPr lang="en-US" altLang="da-DK" i="1" noProof="0" dirty="0">
                <a:latin typeface="Arial" charset="0"/>
                <a:cs typeface="Arial" charset="0"/>
              </a:rPr>
              <a:t>If one man is down, another man can take over</a:t>
            </a: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Performance increase: 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More men can pull more load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E8845A-9683-4E98-9D8C-13A13DB34D9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E7DC01A-E6C4-4DAC-BE96-8119754A1913}"/>
              </a:ext>
            </a:extLst>
          </p:cNvPr>
          <p:cNvSpPr/>
          <p:nvPr/>
        </p:nvSpPr>
        <p:spPr>
          <a:xfrm>
            <a:off x="4114800" y="5224147"/>
            <a:ext cx="4648200" cy="381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Bass Tactic: Maintain multiple copies of data</a:t>
            </a:r>
          </a:p>
        </p:txBody>
      </p:sp>
    </p:spTree>
    <p:extLst>
      <p:ext uri="{BB962C8B-B14F-4D97-AF65-F5344CB8AC3E}">
        <p14:creationId xmlns:p14="http://schemas.microsoft.com/office/powerpoint/2010/main" val="4016434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Replication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But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Cost:		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Two nodes cost more than one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Reliability:	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More complex algorithms increase probability of error (fail-over, ping-echo, voting, …)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Data consistency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What if A reads from node X while B writes to node Y ?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CAP theorem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Consistency: All see same data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Availability: Every request is served</a:t>
            </a:r>
          </a:p>
          <a:p>
            <a:pPr lvl="3"/>
            <a:r>
              <a:rPr lang="en-US" altLang="da-DK" noProof="0" dirty="0">
                <a:latin typeface="Arial" charset="0"/>
                <a:cs typeface="Arial" charset="0"/>
              </a:rPr>
              <a:t>Partition Tolerance: Operational despite arbitrary failures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RDB goes for C while NoSQL (</a:t>
            </a:r>
            <a:r>
              <a:rPr lang="en-US" altLang="da-DK" dirty="0">
                <a:latin typeface="Arial" charset="0"/>
                <a:cs typeface="Arial" charset="0"/>
              </a:rPr>
              <a:t>generally) </a:t>
            </a:r>
            <a:r>
              <a:rPr lang="en-US" altLang="da-DK" noProof="0" dirty="0">
                <a:latin typeface="Arial" charset="0"/>
                <a:cs typeface="Arial" charset="0"/>
              </a:rPr>
              <a:t>goes for 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EA930-FA67-4DE6-85AA-7972947C3A4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57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" y="952500"/>
            <a:ext cx="8534400" cy="18415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Discussion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1" noProof="0" dirty="0">
                <a:latin typeface="Arial" charset="0"/>
                <a:cs typeface="Arial" charset="0"/>
              </a:rPr>
              <a:t>Redundancy: </a:t>
            </a:r>
            <a:r>
              <a:rPr lang="en-US" altLang="en-US" noProof="0" dirty="0">
                <a:latin typeface="Arial" charset="0"/>
                <a:cs typeface="Arial" charset="0"/>
              </a:rPr>
              <a:t>In engineering, redundancy is the duplication of critical components or functions of a system with the intention of increasing reliability of the system, usually in the form of a backup or fail-safe. </a:t>
            </a:r>
            <a:r>
              <a:rPr lang="en-US" altLang="en-US" sz="1800" noProof="0" dirty="0">
                <a:latin typeface="Arial" charset="0"/>
                <a:cs typeface="Arial" charset="0"/>
              </a:rPr>
              <a:t>[Wikipedia]</a:t>
            </a:r>
          </a:p>
          <a:p>
            <a:endParaRPr lang="en-US" altLang="en-US" noProof="0" dirty="0">
              <a:latin typeface="Arial" charset="0"/>
              <a:cs typeface="Arial" charset="0"/>
            </a:endParaRPr>
          </a:p>
          <a:p>
            <a:r>
              <a:rPr lang="en-US" altLang="en-US" noProof="0" dirty="0">
                <a:latin typeface="Arial" charset="0"/>
                <a:cs typeface="Arial" charset="0"/>
              </a:rPr>
              <a:t>What is the difference from </a:t>
            </a:r>
            <a:r>
              <a:rPr lang="en-US" altLang="en-US" i="1" noProof="0" dirty="0">
                <a:latin typeface="Arial" charset="0"/>
                <a:cs typeface="Arial" charset="0"/>
              </a:rPr>
              <a:t>replication?</a:t>
            </a:r>
          </a:p>
          <a:p>
            <a:endParaRPr lang="en-US" altLang="en-US" i="1" noProof="0" dirty="0">
              <a:latin typeface="Arial" charset="0"/>
              <a:cs typeface="Arial" charset="0"/>
            </a:endParaRPr>
          </a:p>
          <a:p>
            <a:r>
              <a:rPr lang="en-US" altLang="en-US" noProof="0" dirty="0">
                <a:latin typeface="Arial" charset="0"/>
                <a:cs typeface="Arial" charset="0"/>
              </a:rPr>
              <a:t>Which Nygard </a:t>
            </a:r>
            <a:r>
              <a:rPr lang="en-US" altLang="en-US" dirty="0">
                <a:latin typeface="Arial" charset="0"/>
                <a:cs typeface="Arial" charset="0"/>
              </a:rPr>
              <a:t>pattern covers ‘redundancy’?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2315F-1B66-497D-B661-FF4A8385DE3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39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2127196"/>
            <a:ext cx="84582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Availability Calculations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If a system of </a:t>
            </a:r>
            <a:r>
              <a:rPr lang="en-US" altLang="da-DK" i="1" noProof="0" dirty="0">
                <a:latin typeface="Arial" charset="0"/>
                <a:cs typeface="Arial" charset="0"/>
              </a:rPr>
              <a:t>n</a:t>
            </a:r>
            <a:r>
              <a:rPr lang="en-US" altLang="da-DK" noProof="0" dirty="0">
                <a:latin typeface="Arial" charset="0"/>
                <a:cs typeface="Arial" charset="0"/>
              </a:rPr>
              <a:t> replicated servers in which each server has a probability, </a:t>
            </a:r>
            <a:r>
              <a:rPr lang="en-US" altLang="da-DK" i="1" noProof="0" dirty="0">
                <a:latin typeface="Arial" charset="0"/>
                <a:cs typeface="Arial" charset="0"/>
              </a:rPr>
              <a:t>p</a:t>
            </a:r>
            <a:r>
              <a:rPr lang="en-US" altLang="da-DK" noProof="0" dirty="0">
                <a:latin typeface="Arial" charset="0"/>
                <a:cs typeface="Arial" charset="0"/>
              </a:rPr>
              <a:t>, of failing, then the system has total probability</a:t>
            </a:r>
          </a:p>
          <a:p>
            <a:r>
              <a:rPr lang="en-US" altLang="da-DK" noProof="0" dirty="0">
                <a:latin typeface="Arial" charset="0"/>
                <a:cs typeface="Arial" charset="0"/>
              </a:rPr>
              <a:t>                      </a:t>
            </a:r>
            <a:r>
              <a:rPr lang="en-US" altLang="da-DK" i="1" noProof="0" dirty="0" err="1">
                <a:latin typeface="Arial" charset="0"/>
                <a:cs typeface="Arial" charset="0"/>
              </a:rPr>
              <a:t>p</a:t>
            </a:r>
            <a:r>
              <a:rPr lang="en-US" altLang="da-DK" i="1" baseline="30000" noProof="0" dirty="0" err="1">
                <a:latin typeface="Arial" charset="0"/>
                <a:cs typeface="Arial" charset="0"/>
              </a:rPr>
              <a:t>n</a:t>
            </a:r>
            <a:r>
              <a:rPr lang="en-US" altLang="da-DK" noProof="0" dirty="0">
                <a:latin typeface="Arial" charset="0"/>
                <a:cs typeface="Arial" charset="0"/>
              </a:rPr>
              <a:t> 	of failing</a:t>
            </a:r>
          </a:p>
          <a:p>
            <a:r>
              <a:rPr lang="en-US" altLang="da-DK" noProof="0" dirty="0">
                <a:latin typeface="Arial" charset="0"/>
                <a:cs typeface="Arial" charset="0"/>
              </a:rPr>
              <a:t>Ex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p = 5% (0.05)		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(72 minutes every 24h)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n = 3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Overall failure rate: 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0.05</a:t>
            </a:r>
            <a:r>
              <a:rPr lang="en-US" altLang="da-DK" baseline="30000" noProof="0" dirty="0">
                <a:latin typeface="Arial" charset="0"/>
                <a:cs typeface="Arial" charset="0"/>
              </a:rPr>
              <a:t>3 </a:t>
            </a:r>
            <a:r>
              <a:rPr lang="en-US" altLang="da-DK" noProof="0" dirty="0">
                <a:latin typeface="Arial" charset="0"/>
                <a:cs typeface="Arial" charset="0"/>
              </a:rPr>
              <a:t>= 0.000125 = 0,125 per mille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(10 seconds every 24h)</a:t>
            </a:r>
          </a:p>
          <a:p>
            <a:pPr lvl="2"/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8E488-E2F5-4DCC-BDF9-E8902D208AA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19800" y="2667000"/>
            <a:ext cx="2667000" cy="762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dirty="0">
                <a:solidFill>
                  <a:schemeClr val="tx1"/>
                </a:solidFill>
              </a:rPr>
              <a:t>That is: </a:t>
            </a:r>
          </a:p>
          <a:p>
            <a:pPr algn="ctr">
              <a:defRPr/>
            </a:pPr>
            <a:r>
              <a:rPr lang="da-DK" dirty="0">
                <a:solidFill>
                  <a:schemeClr val="tx1"/>
                </a:solidFill>
              </a:rPr>
              <a:t>1 -</a:t>
            </a:r>
            <a:r>
              <a:rPr lang="da-DK" altLang="da-DK" i="1" dirty="0">
                <a:solidFill>
                  <a:schemeClr val="tx1"/>
                </a:solidFill>
                <a:latin typeface="Arial" charset="0"/>
                <a:cs typeface="Arial" charset="0"/>
              </a:rPr>
              <a:t> p</a:t>
            </a:r>
            <a:r>
              <a:rPr lang="da-DK" altLang="da-DK" i="1" baseline="30000" dirty="0">
                <a:solidFill>
                  <a:schemeClr val="tx1"/>
                </a:solidFill>
                <a:latin typeface="Arial" charset="0"/>
                <a:cs typeface="Arial" charset="0"/>
              </a:rPr>
              <a:t>n</a:t>
            </a:r>
            <a:r>
              <a:rPr lang="da-DK" dirty="0">
                <a:solidFill>
                  <a:schemeClr val="tx1"/>
                </a:solidFill>
              </a:rPr>
              <a:t> availability</a:t>
            </a:r>
          </a:p>
        </p:txBody>
      </p:sp>
    </p:spTree>
    <p:extLst>
      <p:ext uri="{BB962C8B-B14F-4D97-AF65-F5344CB8AC3E}">
        <p14:creationId xmlns:p14="http://schemas.microsoft.com/office/powerpoint/2010/main" val="1764305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Active Replication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Fully redundant primaries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A04186-9497-478B-B53D-2FAA0EAE9C2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85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Architecture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Clients </a:t>
            </a:r>
            <a:r>
              <a:rPr lang="en-US" altLang="da-DK" i="1" noProof="0" dirty="0">
                <a:latin typeface="Arial" charset="0"/>
                <a:cs typeface="Arial" charset="0"/>
              </a:rPr>
              <a:t>multicast</a:t>
            </a:r>
            <a:r>
              <a:rPr lang="en-US" altLang="da-DK" noProof="0" dirty="0">
                <a:latin typeface="Arial" charset="0"/>
                <a:cs typeface="Arial" charset="0"/>
              </a:rPr>
              <a:t> requests to all nodes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All nodes process identically but independently and reply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Front-End receives answers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May do one of several things: Use first one, compare, vote…</a:t>
            </a: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923BD-1F7D-4F80-991F-864E2C602D9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2921000"/>
            <a:ext cx="6049963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2802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Active Replication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Benefits</a:t>
            </a:r>
          </a:p>
          <a:p>
            <a:pPr lvl="1"/>
            <a:r>
              <a:rPr lang="en-US" altLang="en-US" noProof="0" dirty="0">
                <a:latin typeface="Arial" charset="0"/>
                <a:cs typeface="Arial" charset="0"/>
              </a:rPr>
              <a:t>No performance penalty for failures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(no promotion of a slave to become primary, all are primary)</a:t>
            </a:r>
          </a:p>
          <a:p>
            <a:pPr lvl="1"/>
            <a:r>
              <a:rPr lang="en-US" altLang="en-US" noProof="0" dirty="0">
                <a:latin typeface="Arial" charset="0"/>
                <a:cs typeface="Arial" charset="0"/>
              </a:rPr>
              <a:t>(Potentially) Simpler servers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Less need for hand-shaking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Still need </a:t>
            </a:r>
            <a:r>
              <a:rPr lang="en-US" altLang="en-US" i="1" noProof="0" dirty="0">
                <a:latin typeface="Arial" charset="0"/>
                <a:cs typeface="Arial" charset="0"/>
              </a:rPr>
              <a:t>state resynchronization</a:t>
            </a:r>
            <a:r>
              <a:rPr lang="en-US" altLang="en-US" noProof="0" dirty="0">
                <a:latin typeface="Arial" charset="0"/>
                <a:cs typeface="Arial" charset="0"/>
              </a:rPr>
              <a:t> code in case a node has failed and need to get up-to-date</a:t>
            </a:r>
          </a:p>
          <a:p>
            <a:r>
              <a:rPr lang="en-US" altLang="en-US" noProof="0" dirty="0">
                <a:latin typeface="Arial" charset="0"/>
                <a:cs typeface="Arial" charset="0"/>
              </a:rPr>
              <a:t>Liabilities</a:t>
            </a:r>
          </a:p>
          <a:p>
            <a:pPr lvl="1"/>
            <a:r>
              <a:rPr lang="en-US" altLang="en-US" noProof="0" dirty="0">
                <a:latin typeface="Arial" charset="0"/>
                <a:cs typeface="Arial" charset="0"/>
              </a:rPr>
              <a:t>No better performance than if using only one node</a:t>
            </a:r>
          </a:p>
          <a:p>
            <a:pPr lvl="1"/>
            <a:r>
              <a:rPr lang="en-US" altLang="en-US" noProof="0" dirty="0">
                <a:latin typeface="Arial" charset="0"/>
                <a:cs typeface="Arial" charset="0"/>
              </a:rPr>
              <a:t>Complexity in front-end</a:t>
            </a:r>
          </a:p>
          <a:p>
            <a:pPr lvl="2"/>
            <a:r>
              <a:rPr lang="en-US" altLang="en-US" noProof="0" dirty="0">
                <a:latin typeface="Arial" charset="0"/>
                <a:cs typeface="Arial" charset="0"/>
              </a:rPr>
              <a:t>Multicast, voting, ...</a:t>
            </a:r>
          </a:p>
          <a:p>
            <a:pPr lvl="1"/>
            <a:r>
              <a:rPr lang="en-US" altLang="en-US" noProof="0" dirty="0">
                <a:latin typeface="Arial" charset="0"/>
                <a:cs typeface="Arial" charset="0"/>
              </a:rPr>
              <a:t>Consistency amongst nodes...</a:t>
            </a:r>
          </a:p>
          <a:p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C67A00-9577-4386-9035-5105F08A4F0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6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1364</Words>
  <Application>Microsoft Office PowerPoint</Application>
  <PresentationFormat>On-screen Show (16:10)</PresentationFormat>
  <Paragraphs>293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Microservices and DevOps</vt:lpstr>
      <vt:lpstr>Literature</vt:lpstr>
      <vt:lpstr>Replication</vt:lpstr>
      <vt:lpstr>Replication</vt:lpstr>
      <vt:lpstr>Discussion</vt:lpstr>
      <vt:lpstr>Availability Calculations</vt:lpstr>
      <vt:lpstr>Active Replication</vt:lpstr>
      <vt:lpstr>Architecture</vt:lpstr>
      <vt:lpstr>Active Replication</vt:lpstr>
      <vt:lpstr>Passive Replication</vt:lpstr>
      <vt:lpstr>Architecture</vt:lpstr>
      <vt:lpstr>Passive Replication</vt:lpstr>
      <vt:lpstr>Example: MongoDB</vt:lpstr>
      <vt:lpstr>Example: MongoDB</vt:lpstr>
      <vt:lpstr>Example: MongoDB</vt:lpstr>
      <vt:lpstr>Redis Cluster</vt:lpstr>
      <vt:lpstr>Replication</vt:lpstr>
      <vt:lpstr>Replication</vt:lpstr>
      <vt:lpstr>Redis Cluster</vt:lpstr>
      <vt:lpstr>Sharding</vt:lpstr>
      <vt:lpstr>Master-Slave</vt:lpstr>
      <vt:lpstr>Eventual Consistency (?)</vt:lpstr>
      <vt:lpstr>Redis cluster</vt:lpstr>
      <vt:lpstr>Process</vt:lpstr>
      <vt:lpstr>And…</vt:lpstr>
      <vt:lpstr>Dockerizing a Manual Test</vt:lpstr>
      <vt:lpstr>Dockerizing</vt:lpstr>
      <vt:lpstr>Java Side</vt:lpstr>
      <vt:lpstr>Was…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86</cp:revision>
  <dcterms:created xsi:type="dcterms:W3CDTF">2006-08-16T00:00:00Z</dcterms:created>
  <dcterms:modified xsi:type="dcterms:W3CDTF">2021-11-09T08:17:53Z</dcterms:modified>
</cp:coreProperties>
</file>